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5" r:id="rId4"/>
    <p:sldId id="271" r:id="rId5"/>
    <p:sldId id="272" r:id="rId6"/>
    <p:sldId id="273" r:id="rId7"/>
    <p:sldId id="316" r:id="rId8"/>
    <p:sldId id="285" r:id="rId9"/>
    <p:sldId id="290" r:id="rId10"/>
    <p:sldId id="305" r:id="rId11"/>
    <p:sldId id="276" r:id="rId12"/>
    <p:sldId id="287" r:id="rId13"/>
    <p:sldId id="317" r:id="rId14"/>
    <p:sldId id="307" r:id="rId15"/>
    <p:sldId id="277" r:id="rId16"/>
    <p:sldId id="291" r:id="rId17"/>
    <p:sldId id="292" r:id="rId18"/>
    <p:sldId id="293" r:id="rId19"/>
    <p:sldId id="278" r:id="rId20"/>
    <p:sldId id="295" r:id="rId21"/>
    <p:sldId id="296" r:id="rId22"/>
    <p:sldId id="314" r:id="rId23"/>
    <p:sldId id="274" r:id="rId24"/>
    <p:sldId id="297" r:id="rId25"/>
    <p:sldId id="298" r:id="rId26"/>
    <p:sldId id="299" r:id="rId27"/>
    <p:sldId id="300" r:id="rId28"/>
    <p:sldId id="308" r:id="rId29"/>
    <p:sldId id="258" r:id="rId30"/>
    <p:sldId id="282" r:id="rId31"/>
    <p:sldId id="283" r:id="rId32"/>
    <p:sldId id="264" r:id="rId33"/>
    <p:sldId id="281" r:id="rId34"/>
    <p:sldId id="265" r:id="rId35"/>
    <p:sldId id="312" r:id="rId36"/>
    <p:sldId id="261" r:id="rId37"/>
    <p:sldId id="309" r:id="rId38"/>
    <p:sldId id="310" r:id="rId39"/>
    <p:sldId id="311" r:id="rId40"/>
    <p:sldId id="313" r:id="rId41"/>
    <p:sldId id="267" r:id="rId42"/>
    <p:sldId id="302" r:id="rId43"/>
    <p:sldId id="259" r:id="rId44"/>
    <p:sldId id="270" r:id="rId45"/>
    <p:sldId id="260"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8" autoAdjust="0"/>
  </p:normalViewPr>
  <p:slideViewPr>
    <p:cSldViewPr>
      <p:cViewPr varScale="1">
        <p:scale>
          <a:sx n="70" d="100"/>
          <a:sy n="70" d="100"/>
        </p:scale>
        <p:origin x="-138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956AD8-7041-44A2-ADEA-535DD83DE99E}" type="datetimeFigureOut">
              <a:rPr lang="en-US"/>
              <a:pPr>
                <a:defRPr/>
              </a:pPr>
              <a:t>3/10/2013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E6C44F-CE33-4F2F-B81B-1F49B3643E6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255CD5-D6F0-40C0-A712-950DCF752AF4}" type="datetimeFigureOut">
              <a:rPr lang="en-US"/>
              <a:pPr>
                <a:defRPr/>
              </a:pPr>
              <a:t>3/10/2013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08CCC1-25D8-4429-94E2-419B0A1C15C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AB8E99-4618-4D4C-860D-EFC4E675D9D1}" type="datetimeFigureOut">
              <a:rPr lang="en-US"/>
              <a:pPr>
                <a:defRPr/>
              </a:pPr>
              <a:t>3/10/2013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A5BF4C-2BF6-4516-8E60-BAC56F9E24E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F7A87A5-E6C1-412F-9D6F-64C918ED6280}" type="datetimeFigureOut">
              <a:rPr lang="en-US"/>
              <a:pPr>
                <a:defRPr/>
              </a:pPr>
              <a:t>3/10/2013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681A22-75FF-411D-B234-909C5A409AB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99A5C9-9733-4CA7-A663-50DD839BABC6}" type="datetimeFigureOut">
              <a:rPr lang="en-US"/>
              <a:pPr>
                <a:defRPr/>
              </a:pPr>
              <a:t>3/10/2013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8058C49-FA67-483E-BC11-1E888F254BB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D1D103-15F3-498D-81A4-48BE615E0D50}" type="datetimeFigureOut">
              <a:rPr lang="en-US"/>
              <a:pPr>
                <a:defRPr/>
              </a:pPr>
              <a:t>3/10/2013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29DA37-330E-46A6-9788-389A816BA6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A83C886-38FF-428A-905B-1D11FB1D51FD}" type="datetimeFigureOut">
              <a:rPr lang="en-US"/>
              <a:pPr>
                <a:defRPr/>
              </a:pPr>
              <a:t>3/10/2013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48DB64-C4BA-4D64-A11D-779088A2786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A555A72-569B-4E13-86A9-22AE37C4E9B6}" type="datetimeFigureOut">
              <a:rPr lang="en-US"/>
              <a:pPr>
                <a:defRPr/>
              </a:pPr>
              <a:t>3/10/2013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6CA08F-0EE5-4051-A5EF-B304C7A767A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C5DF475-687D-462D-BAF5-E38FB7FE2095}" type="datetimeFigureOut">
              <a:rPr lang="en-US"/>
              <a:pPr>
                <a:defRPr/>
              </a:pPr>
              <a:t>3/10/2013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1882354-ADB5-41E7-8750-14407E16DBE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6DD5C9D-9C19-45FD-9416-F05384A38EE5}" type="datetimeFigureOut">
              <a:rPr lang="en-US"/>
              <a:pPr>
                <a:defRPr/>
              </a:pPr>
              <a:t>3/10/2013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9176E1-C15B-4092-B0BB-AF418DDA38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FAAC28-48A8-4152-9213-53EC41EEB192}" type="datetimeFigureOut">
              <a:rPr lang="en-US"/>
              <a:pPr>
                <a:defRPr/>
              </a:pPr>
              <a:t>3/10/2013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D9EADB9-3E7F-4105-BECF-F48A6525F05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E66B4B-0899-4DED-A7F5-46AE54BAC9F5}" type="datetimeFigureOut">
              <a:rPr lang="en-US"/>
              <a:pPr>
                <a:defRPr/>
              </a:pPr>
              <a:t>3/10/2013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3D026C-44F9-4D77-9D4C-4C6481EBC1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3E08A1-D49C-4597-B955-FC13707F6510}" type="datetimeFigureOut">
              <a:rPr lang="en-US"/>
              <a:pPr>
                <a:defRPr/>
              </a:pPr>
              <a:t>3/10/2013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D5F168-650F-4AE2-AC63-B03BD50D56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2965499-11B5-4FC5-84CC-47303D4823DA}" type="datetimeFigureOut">
              <a:rPr lang="en-US"/>
              <a:pPr>
                <a:defRPr/>
              </a:pPr>
              <a:t>3/10/2013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F4C4B32-81D6-42C9-A594-E5A7CDCDB7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treed@portervilleschools.org" TargetMode="External"/><Relationship Id="rId2" Type="http://schemas.openxmlformats.org/officeDocument/2006/relationships/hyperlink" Target="mailto:brad.collins@portervilleschools.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85800" y="838200"/>
            <a:ext cx="7772400" cy="4041775"/>
          </a:xfrm>
        </p:spPr>
        <p:txBody>
          <a:bodyPr/>
          <a:lstStyle/>
          <a:p>
            <a:pPr eaLnBrk="1" hangingPunct="1"/>
            <a:r>
              <a:rPr lang="en-US" dirty="0" smtClean="0"/>
              <a:t>Industry Partners for Green Academy Programs</a:t>
            </a:r>
          </a:p>
        </p:txBody>
      </p:sp>
      <p:sp>
        <p:nvSpPr>
          <p:cNvPr id="15362" name="Subtitle 2"/>
          <p:cNvSpPr>
            <a:spLocks noGrp="1"/>
          </p:cNvSpPr>
          <p:nvPr>
            <p:ph type="subTitle" idx="1"/>
          </p:nvPr>
        </p:nvSpPr>
        <p:spPr>
          <a:xfrm>
            <a:off x="1371600" y="4419600"/>
            <a:ext cx="6400800" cy="1219200"/>
          </a:xfrm>
        </p:spPr>
        <p:txBody>
          <a:bodyPr/>
          <a:lstStyle/>
          <a:p>
            <a:pPr eaLnBrk="1" hangingPunct="1">
              <a:lnSpc>
                <a:spcPct val="80000"/>
              </a:lnSpc>
            </a:pPr>
            <a:r>
              <a:rPr lang="en-US" sz="2800" dirty="0" smtClean="0">
                <a:solidFill>
                  <a:srgbClr val="898989"/>
                </a:solidFill>
              </a:rPr>
              <a:t>Porterville High School</a:t>
            </a:r>
          </a:p>
          <a:p>
            <a:pPr eaLnBrk="1" hangingPunct="1">
              <a:lnSpc>
                <a:spcPct val="80000"/>
              </a:lnSpc>
            </a:pPr>
            <a:r>
              <a:rPr lang="en-US" sz="2800" dirty="0" smtClean="0">
                <a:solidFill>
                  <a:srgbClr val="898989"/>
                </a:solidFill>
              </a:rPr>
              <a:t>Alternative Energy Resource Occupations </a:t>
            </a:r>
          </a:p>
          <a:p>
            <a:pPr eaLnBrk="1" hangingPunct="1">
              <a:lnSpc>
                <a:spcPct val="80000"/>
              </a:lnSpc>
            </a:pPr>
            <a:r>
              <a:rPr lang="en-US" sz="2800" dirty="0" smtClean="0">
                <a:solidFill>
                  <a:srgbClr val="898989"/>
                </a:solidFill>
              </a:rPr>
              <a:t>CPA Green Academy</a:t>
            </a:r>
          </a:p>
          <a:p>
            <a:pPr eaLnBrk="1" hangingPunct="1">
              <a:lnSpc>
                <a:spcPct val="80000"/>
              </a:lnSpc>
            </a:pPr>
            <a:endParaRPr lang="en-US" sz="2800" dirty="0" smtClean="0">
              <a:solidFill>
                <a:srgbClr val="89898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Team Presentations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6146" name="Picture 2" descr="E:\business partner pics\business partner pictures 01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799" y="1328737"/>
            <a:ext cx="8539161" cy="50720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6444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Porterville</a:t>
            </a:r>
            <a:endParaRPr lang="en-US" dirty="0"/>
          </a:p>
        </p:txBody>
      </p:sp>
      <p:sp>
        <p:nvSpPr>
          <p:cNvPr id="3" name="Content Placeholder 2"/>
          <p:cNvSpPr>
            <a:spLocks noGrp="1"/>
          </p:cNvSpPr>
          <p:nvPr>
            <p:ph idx="1"/>
          </p:nvPr>
        </p:nvSpPr>
        <p:spPr/>
        <p:txBody>
          <a:bodyPr/>
          <a:lstStyle/>
          <a:p>
            <a:r>
              <a:rPr lang="en-US" dirty="0" smtClean="0"/>
              <a:t>Helped provide assistance with acquiring home donation from Wells Fargo Bank.</a:t>
            </a:r>
          </a:p>
          <a:p>
            <a:r>
              <a:rPr lang="en-US" dirty="0" smtClean="0"/>
              <a:t>Working as a partner during the remodeling of the new Porterville Police Dept. Training Center</a:t>
            </a:r>
          </a:p>
          <a:p>
            <a:r>
              <a:rPr lang="en-US" dirty="0" smtClean="0"/>
              <a:t>Students work at new PPD Training Facility as Interns for Contractors</a:t>
            </a:r>
          </a:p>
          <a:p>
            <a:endParaRPr lang="en-US" dirty="0"/>
          </a:p>
        </p:txBody>
      </p:sp>
    </p:spTree>
    <p:extLst>
      <p:ext uri="{BB962C8B-B14F-4D97-AF65-F5344CB8AC3E}">
        <p14:creationId xmlns="" xmlns:p14="http://schemas.microsoft.com/office/powerpoint/2010/main" val="4119255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COP/SCE Solar Farm</a:t>
            </a:r>
            <a:endParaRPr lang="en-US" dirty="0"/>
          </a:p>
        </p:txBody>
      </p:sp>
      <p:pic>
        <p:nvPicPr>
          <p:cNvPr id="2050" name="Picture 2" descr="J:\TradesIndustry\AERO\AERO photos\Porterville Airport Solar Jan 2011\Airport solar farm tour 0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524000"/>
            <a:ext cx="8382000" cy="4953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11415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COP/SCE Solar Farm</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J:\TradesIndustry\AERO\AERO photos\Porterville Airport Solar Jan 2011\Airport solar farm tour 00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295400"/>
            <a:ext cx="8458200" cy="510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01411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City of Porterville-Police Training Facility</a:t>
            </a:r>
            <a:endParaRPr lang="en-US" sz="3600" dirty="0"/>
          </a:p>
        </p:txBody>
      </p:sp>
      <p:sp>
        <p:nvSpPr>
          <p:cNvPr id="3" name="Content Placeholder 2"/>
          <p:cNvSpPr>
            <a:spLocks noGrp="1"/>
          </p:cNvSpPr>
          <p:nvPr>
            <p:ph idx="1"/>
          </p:nvPr>
        </p:nvSpPr>
        <p:spPr/>
        <p:txBody>
          <a:bodyPr/>
          <a:lstStyle/>
          <a:p>
            <a:endParaRPr lang="en-US" dirty="0"/>
          </a:p>
        </p:txBody>
      </p:sp>
      <p:pic>
        <p:nvPicPr>
          <p:cNvPr id="8194" name="Picture 2" descr="E:\business partner pics\business partner pictures 02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524000"/>
            <a:ext cx="8305800" cy="502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9238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Wells Fargo</a:t>
            </a:r>
            <a:endParaRPr lang="en-US" dirty="0"/>
          </a:p>
        </p:txBody>
      </p:sp>
      <p:sp>
        <p:nvSpPr>
          <p:cNvPr id="3" name="Content Placeholder 2"/>
          <p:cNvSpPr>
            <a:spLocks noGrp="1"/>
          </p:cNvSpPr>
          <p:nvPr>
            <p:ph idx="1"/>
          </p:nvPr>
        </p:nvSpPr>
        <p:spPr/>
        <p:txBody>
          <a:bodyPr/>
          <a:lstStyle/>
          <a:p>
            <a:r>
              <a:rPr lang="en-US" dirty="0" smtClean="0"/>
              <a:t>Donated a foreclosure home to the AERO Academy for student curriculum</a:t>
            </a:r>
          </a:p>
          <a:p>
            <a:r>
              <a:rPr lang="en-US" dirty="0" smtClean="0"/>
              <a:t>This home will repaired, remodeled, and sold to the public.  Profits from this home will be used for future home projects like this.</a:t>
            </a:r>
          </a:p>
          <a:p>
            <a:r>
              <a:rPr lang="en-US" dirty="0" smtClean="0"/>
              <a:t>Students will perform all work related to home improvement, Renewable </a:t>
            </a:r>
            <a:r>
              <a:rPr lang="en-US" dirty="0"/>
              <a:t>E</a:t>
            </a:r>
            <a:r>
              <a:rPr lang="en-US" dirty="0" smtClean="0"/>
              <a:t>nergy, and Building Performance to improve value to this house</a:t>
            </a:r>
            <a:endParaRPr lang="en-US" dirty="0"/>
          </a:p>
        </p:txBody>
      </p:sp>
    </p:spTree>
    <p:extLst>
      <p:ext uri="{BB962C8B-B14F-4D97-AF65-F5344CB8AC3E}">
        <p14:creationId xmlns="" xmlns:p14="http://schemas.microsoft.com/office/powerpoint/2010/main" val="3363873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Wells Fargo-Donation house</a:t>
            </a:r>
            <a:endParaRPr lang="en-US" dirty="0"/>
          </a:p>
        </p:txBody>
      </p:sp>
      <p:sp>
        <p:nvSpPr>
          <p:cNvPr id="3" name="Content Placeholder 2"/>
          <p:cNvSpPr>
            <a:spLocks noGrp="1"/>
          </p:cNvSpPr>
          <p:nvPr>
            <p:ph idx="1"/>
          </p:nvPr>
        </p:nvSpPr>
        <p:spPr/>
        <p:txBody>
          <a:bodyPr/>
          <a:lstStyle/>
          <a:p>
            <a:endParaRPr lang="en-US" dirty="0"/>
          </a:p>
        </p:txBody>
      </p:sp>
      <p:pic>
        <p:nvPicPr>
          <p:cNvPr id="19458" name="Picture 2" descr="E:\business partner pics\rehab house 1 0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600200"/>
            <a:ext cx="8382000" cy="4876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22360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Wells Fargo-Donation house</a:t>
            </a:r>
            <a:endParaRPr lang="en-US" dirty="0"/>
          </a:p>
        </p:txBody>
      </p:sp>
      <p:sp>
        <p:nvSpPr>
          <p:cNvPr id="3" name="Content Placeholder 2"/>
          <p:cNvSpPr>
            <a:spLocks noGrp="1"/>
          </p:cNvSpPr>
          <p:nvPr>
            <p:ph idx="1"/>
          </p:nvPr>
        </p:nvSpPr>
        <p:spPr/>
        <p:txBody>
          <a:bodyPr/>
          <a:lstStyle/>
          <a:p>
            <a:endParaRPr lang="en-US" dirty="0"/>
          </a:p>
        </p:txBody>
      </p:sp>
      <p:pic>
        <p:nvPicPr>
          <p:cNvPr id="20482" name="Picture 2" descr="E:\business partner pics\rehab house 1 00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295400"/>
            <a:ext cx="8382000" cy="510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01715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Wells Fargo-Donation house</a:t>
            </a:r>
            <a:endParaRPr lang="en-US" dirty="0"/>
          </a:p>
        </p:txBody>
      </p:sp>
      <p:sp>
        <p:nvSpPr>
          <p:cNvPr id="3" name="Content Placeholder 2"/>
          <p:cNvSpPr>
            <a:spLocks noGrp="1"/>
          </p:cNvSpPr>
          <p:nvPr>
            <p:ph idx="1"/>
          </p:nvPr>
        </p:nvSpPr>
        <p:spPr/>
        <p:txBody>
          <a:bodyPr/>
          <a:lstStyle/>
          <a:p>
            <a:endParaRPr lang="en-US" dirty="0"/>
          </a:p>
        </p:txBody>
      </p:sp>
      <p:pic>
        <p:nvPicPr>
          <p:cNvPr id="21506" name="Picture 2" descr="E:\business partner pics\rehab house 1 00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04812" y="1295400"/>
            <a:ext cx="8305800" cy="510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23697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Emerald Energy</a:t>
            </a:r>
            <a:endParaRPr lang="en-US" dirty="0"/>
          </a:p>
        </p:txBody>
      </p:sp>
      <p:sp>
        <p:nvSpPr>
          <p:cNvPr id="3" name="Content Placeholder 2"/>
          <p:cNvSpPr>
            <a:spLocks noGrp="1"/>
          </p:cNvSpPr>
          <p:nvPr>
            <p:ph idx="1"/>
          </p:nvPr>
        </p:nvSpPr>
        <p:spPr/>
        <p:txBody>
          <a:bodyPr/>
          <a:lstStyle/>
          <a:p>
            <a:r>
              <a:rPr lang="en-US" dirty="0" smtClean="0"/>
              <a:t>Has developed a tree that is used for feedstock to make Ethanol</a:t>
            </a:r>
          </a:p>
          <a:p>
            <a:r>
              <a:rPr lang="en-US" dirty="0" smtClean="0"/>
              <a:t>This tree is also used for Soil Remediation</a:t>
            </a:r>
          </a:p>
          <a:p>
            <a:r>
              <a:rPr lang="en-US" dirty="0" smtClean="0"/>
              <a:t>Trees have a quick growth rate. Students can plant trees in the 9</a:t>
            </a:r>
            <a:r>
              <a:rPr lang="en-US" baseline="30000" dirty="0" smtClean="0"/>
              <a:t>th</a:t>
            </a:r>
            <a:r>
              <a:rPr lang="en-US" dirty="0" smtClean="0"/>
              <a:t> grade and “harvest” the tree in the 12</a:t>
            </a:r>
            <a:r>
              <a:rPr lang="en-US" baseline="30000" dirty="0" smtClean="0"/>
              <a:t>th</a:t>
            </a:r>
            <a:r>
              <a:rPr lang="en-US" dirty="0" smtClean="0"/>
              <a:t> grade year.</a:t>
            </a:r>
          </a:p>
          <a:p>
            <a:r>
              <a:rPr lang="en-US" dirty="0" smtClean="0"/>
              <a:t>Emerald Energy has provided demonstrations, nursery tours, technical information, and support for the AERO students</a:t>
            </a:r>
            <a:endParaRPr lang="en-US" dirty="0"/>
          </a:p>
        </p:txBody>
      </p:sp>
    </p:spTree>
    <p:extLst>
      <p:ext uri="{BB962C8B-B14F-4D97-AF65-F5344CB8AC3E}">
        <p14:creationId xmlns="" xmlns:p14="http://schemas.microsoft.com/office/powerpoint/2010/main" val="270834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lstStyle/>
          <a:p>
            <a:pPr eaLnBrk="1" hangingPunct="1"/>
            <a:r>
              <a:rPr lang="en-US" sz="2800" dirty="0" smtClean="0"/>
              <a:t>About the Porterville High School AERO Academy</a:t>
            </a:r>
          </a:p>
        </p:txBody>
      </p:sp>
      <p:sp>
        <p:nvSpPr>
          <p:cNvPr id="16386" name="Rectangle 3"/>
          <p:cNvSpPr>
            <a:spLocks noGrp="1"/>
          </p:cNvSpPr>
          <p:nvPr>
            <p:ph type="body" idx="1"/>
          </p:nvPr>
        </p:nvSpPr>
        <p:spPr/>
        <p:txBody>
          <a:bodyPr/>
          <a:lstStyle/>
          <a:p>
            <a:pPr eaLnBrk="1" hangingPunct="1"/>
            <a:r>
              <a:rPr lang="en-US" sz="2400" dirty="0" smtClean="0"/>
              <a:t>AERO – CA Partnership “Green” Academy</a:t>
            </a:r>
          </a:p>
          <a:p>
            <a:pPr lvl="1" eaLnBrk="1" hangingPunct="1"/>
            <a:r>
              <a:rPr lang="en-US" sz="2400" dirty="0" smtClean="0"/>
              <a:t>Alternative Energy Resource Occupations</a:t>
            </a:r>
          </a:p>
          <a:p>
            <a:pPr eaLnBrk="1" hangingPunct="1"/>
            <a:r>
              <a:rPr lang="en-US" sz="2400" dirty="0" smtClean="0"/>
              <a:t>To prepare students for College and Career opportunities</a:t>
            </a:r>
          </a:p>
          <a:p>
            <a:pPr marL="0" indent="0" eaLnBrk="1" hangingPunct="1">
              <a:buNone/>
            </a:pPr>
            <a:r>
              <a:rPr lang="en-US" sz="2400" dirty="0" smtClean="0"/>
              <a:t>     Main Focus- Renewable or Alternative Energy Technology:</a:t>
            </a:r>
          </a:p>
          <a:p>
            <a:pPr marL="0" indent="0" eaLnBrk="1" hangingPunct="1">
              <a:buNone/>
            </a:pPr>
            <a:r>
              <a:rPr lang="en-US" sz="2400" dirty="0" smtClean="0"/>
              <a:t>     Solar, Wind, Biomass, Geothermal, Hydroelectricity, </a:t>
            </a:r>
          </a:p>
          <a:p>
            <a:pPr eaLnBrk="1" hangingPunct="1"/>
            <a:r>
              <a:rPr lang="en-US" sz="2400" dirty="0" smtClean="0"/>
              <a:t>Building Trades-Green Construction and Building Performance</a:t>
            </a:r>
          </a:p>
          <a:p>
            <a:pPr eaLnBrk="1" hangingPunct="1"/>
            <a:r>
              <a:rPr lang="en-US" sz="2400" dirty="0" smtClean="0"/>
              <a:t>Transportation-Alternative Energy Drivetrain &amp; Fuels</a:t>
            </a:r>
          </a:p>
          <a:p>
            <a:pPr eaLnBrk="1" hangingPunct="1"/>
            <a:r>
              <a:rPr lang="en-US" sz="2400" dirty="0" smtClean="0"/>
              <a:t>Porterville High School-located in the Central Valley against the Sierra Nevada Mountains between Fresno and Bakersfield</a:t>
            </a:r>
          </a:p>
          <a:p>
            <a:pPr eaLnBrk="1" hangingPunct="1"/>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Emerald Energy-</a:t>
            </a:r>
            <a:r>
              <a:rPr lang="en-US" dirty="0" err="1" smtClean="0"/>
              <a:t>MegaFlora</a:t>
            </a:r>
            <a:r>
              <a:rPr lang="en-US" dirty="0" smtClean="0"/>
              <a:t> tree</a:t>
            </a:r>
            <a:endParaRPr lang="en-US" dirty="0"/>
          </a:p>
        </p:txBody>
      </p:sp>
      <p:pic>
        <p:nvPicPr>
          <p:cNvPr id="22530" name="Picture 2" descr="F:\one year tree.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tretch>
            <a:fillRect/>
          </a:stretch>
        </p:blipFill>
        <p:spPr bwMode="auto">
          <a:xfrm>
            <a:off x="1066800" y="1752600"/>
            <a:ext cx="320040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 Placeholder 6"/>
          <p:cNvSpPr>
            <a:spLocks noGrp="1"/>
          </p:cNvSpPr>
          <p:nvPr>
            <p:ph sz="half" idx="2"/>
          </p:nvPr>
        </p:nvSpPr>
        <p:spPr/>
        <p:txBody>
          <a:bodyPr/>
          <a:lstStyle/>
          <a:p>
            <a:r>
              <a:rPr lang="en-US" dirty="0" smtClean="0"/>
              <a:t>One year old tree:</a:t>
            </a:r>
          </a:p>
          <a:p>
            <a:r>
              <a:rPr lang="en-US" dirty="0" smtClean="0"/>
              <a:t>Height of 25 feet</a:t>
            </a:r>
          </a:p>
          <a:p>
            <a:r>
              <a:rPr lang="en-US" dirty="0" smtClean="0"/>
              <a:t>First year-energy is focused on developing  the root system</a:t>
            </a:r>
          </a:p>
        </p:txBody>
      </p:sp>
    </p:spTree>
    <p:extLst>
      <p:ext uri="{BB962C8B-B14F-4D97-AF65-F5344CB8AC3E}">
        <p14:creationId xmlns="" xmlns:p14="http://schemas.microsoft.com/office/powerpoint/2010/main" val="82473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Emerald Energy-</a:t>
            </a:r>
            <a:r>
              <a:rPr lang="en-US" dirty="0" err="1" smtClean="0"/>
              <a:t>MegaFlora</a:t>
            </a:r>
            <a:r>
              <a:rPr lang="en-US" dirty="0" smtClean="0"/>
              <a:t> Tree</a:t>
            </a:r>
            <a:endParaRPr lang="en-US" dirty="0"/>
          </a:p>
        </p:txBody>
      </p:sp>
      <p:pic>
        <p:nvPicPr>
          <p:cNvPr id="23554" name="Picture 2" descr="F:\two year tree.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tretch>
            <a:fillRect/>
          </a:stretch>
        </p:blipFill>
        <p:spPr bwMode="auto">
          <a:xfrm>
            <a:off x="838200" y="1828800"/>
            <a:ext cx="2514600" cy="36576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ontent Placeholder 3"/>
          <p:cNvSpPr>
            <a:spLocks noGrp="1"/>
          </p:cNvSpPr>
          <p:nvPr>
            <p:ph sz="half" idx="2"/>
          </p:nvPr>
        </p:nvSpPr>
        <p:spPr/>
        <p:txBody>
          <a:bodyPr/>
          <a:lstStyle/>
          <a:p>
            <a:r>
              <a:rPr lang="en-US" dirty="0" smtClean="0"/>
              <a:t>Two Year old Tree</a:t>
            </a:r>
          </a:p>
          <a:p>
            <a:r>
              <a:rPr lang="en-US" dirty="0" smtClean="0"/>
              <a:t>Height of 35 feet</a:t>
            </a:r>
          </a:p>
          <a:p>
            <a:r>
              <a:rPr lang="en-US" dirty="0" smtClean="0"/>
              <a:t>50% of energy is focused on root development</a:t>
            </a:r>
            <a:endParaRPr lang="en-US" dirty="0"/>
          </a:p>
        </p:txBody>
      </p:sp>
    </p:spTree>
    <p:extLst>
      <p:ext uri="{BB962C8B-B14F-4D97-AF65-F5344CB8AC3E}">
        <p14:creationId xmlns="" xmlns:p14="http://schemas.microsoft.com/office/powerpoint/2010/main" val="2687610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Emerald Energy-Mega Flora Tree</a:t>
            </a:r>
            <a:endParaRPr lang="en-US" dirty="0"/>
          </a:p>
        </p:txBody>
      </p:sp>
      <p:pic>
        <p:nvPicPr>
          <p:cNvPr id="24578" name="Picture 2" descr="F:\three year tree.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tretch>
            <a:fillRect/>
          </a:stretch>
        </p:blipFill>
        <p:spPr bwMode="auto">
          <a:xfrm>
            <a:off x="1447800" y="1676400"/>
            <a:ext cx="2077720" cy="434340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10"/>
          <p:cNvSpPr>
            <a:spLocks noGrp="1"/>
          </p:cNvSpPr>
          <p:nvPr>
            <p:ph sz="half" idx="2"/>
          </p:nvPr>
        </p:nvSpPr>
        <p:spPr/>
        <p:txBody>
          <a:bodyPr/>
          <a:lstStyle/>
          <a:p>
            <a:r>
              <a:rPr lang="en-US" dirty="0" smtClean="0"/>
              <a:t>Three Year old tree</a:t>
            </a:r>
          </a:p>
          <a:p>
            <a:r>
              <a:rPr lang="en-US" dirty="0" smtClean="0"/>
              <a:t>Height of 50 feet</a:t>
            </a:r>
          </a:p>
          <a:p>
            <a:r>
              <a:rPr lang="en-US" dirty="0" smtClean="0"/>
              <a:t>Majority of energy is focused on above-ground development-branches and leaves</a:t>
            </a:r>
            <a:endParaRPr lang="en-US" dirty="0"/>
          </a:p>
        </p:txBody>
      </p:sp>
    </p:spTree>
    <p:extLst>
      <p:ext uri="{BB962C8B-B14F-4D97-AF65-F5344CB8AC3E}">
        <p14:creationId xmlns="" xmlns:p14="http://schemas.microsoft.com/office/powerpoint/2010/main" val="1427495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Alternatives</a:t>
            </a:r>
            <a:endParaRPr lang="en-US" dirty="0"/>
          </a:p>
        </p:txBody>
      </p:sp>
      <p:sp>
        <p:nvSpPr>
          <p:cNvPr id="3" name="Content Placeholder 2"/>
          <p:cNvSpPr>
            <a:spLocks noGrp="1"/>
          </p:cNvSpPr>
          <p:nvPr>
            <p:ph idx="1"/>
          </p:nvPr>
        </p:nvSpPr>
        <p:spPr/>
        <p:txBody>
          <a:bodyPr/>
          <a:lstStyle/>
          <a:p>
            <a:r>
              <a:rPr lang="en-US" dirty="0" smtClean="0"/>
              <a:t>Has become a major partner in the PHS AERO Academy</a:t>
            </a:r>
          </a:p>
          <a:p>
            <a:r>
              <a:rPr lang="en-US" dirty="0" smtClean="0"/>
              <a:t>Students participate in no fewer than two installations per school year</a:t>
            </a:r>
          </a:p>
          <a:p>
            <a:r>
              <a:rPr lang="en-US" dirty="0" smtClean="0"/>
              <a:t>Students participate in a “</a:t>
            </a:r>
            <a:r>
              <a:rPr lang="en-US" dirty="0" err="1" smtClean="0"/>
              <a:t>Solarthon</a:t>
            </a:r>
            <a:r>
              <a:rPr lang="en-US" dirty="0" smtClean="0"/>
              <a:t>” each year.  They will have their OSHA 10 certification and will be the safety officers on each house during the </a:t>
            </a:r>
            <a:r>
              <a:rPr lang="en-US" dirty="0" err="1" smtClean="0"/>
              <a:t>Solarthon</a:t>
            </a:r>
            <a:endParaRPr lang="en-US" dirty="0" smtClean="0"/>
          </a:p>
          <a:p>
            <a:endParaRPr lang="en-US" dirty="0"/>
          </a:p>
        </p:txBody>
      </p:sp>
    </p:spTree>
    <p:extLst>
      <p:ext uri="{BB962C8B-B14F-4D97-AF65-F5344CB8AC3E}">
        <p14:creationId xmlns="" xmlns:p14="http://schemas.microsoft.com/office/powerpoint/2010/main" val="2964929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Alternatives-Fall Semester 2013 Installation</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descr="E:\business partner pics\business partner pictures 02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600200"/>
            <a:ext cx="8382000" cy="4876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17150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Installation-Fall 2013</a:t>
            </a:r>
            <a:endParaRPr lang="en-US" dirty="0"/>
          </a:p>
        </p:txBody>
      </p:sp>
      <p:sp>
        <p:nvSpPr>
          <p:cNvPr id="3" name="Content Placeholder 2"/>
          <p:cNvSpPr>
            <a:spLocks noGrp="1"/>
          </p:cNvSpPr>
          <p:nvPr>
            <p:ph idx="1"/>
          </p:nvPr>
        </p:nvSpPr>
        <p:spPr/>
        <p:txBody>
          <a:bodyPr/>
          <a:lstStyle/>
          <a:p>
            <a:endParaRPr lang="en-US" dirty="0"/>
          </a:p>
        </p:txBody>
      </p:sp>
      <p:pic>
        <p:nvPicPr>
          <p:cNvPr id="10242" name="Picture 2" descr="E:\business partner pics\business partner pictures 03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1404937"/>
            <a:ext cx="8448675" cy="4876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51913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Installation-Fall 2013</a:t>
            </a:r>
            <a:endParaRPr lang="en-US" dirty="0"/>
          </a:p>
        </p:txBody>
      </p:sp>
      <p:sp>
        <p:nvSpPr>
          <p:cNvPr id="3" name="Content Placeholder 2"/>
          <p:cNvSpPr>
            <a:spLocks noGrp="1"/>
          </p:cNvSpPr>
          <p:nvPr>
            <p:ph idx="1"/>
          </p:nvPr>
        </p:nvSpPr>
        <p:spPr/>
        <p:txBody>
          <a:bodyPr/>
          <a:lstStyle/>
          <a:p>
            <a:endParaRPr lang="en-US" dirty="0"/>
          </a:p>
        </p:txBody>
      </p:sp>
      <p:pic>
        <p:nvPicPr>
          <p:cNvPr id="11266" name="Picture 2" descr="E:\business partner pics\business partner pictures 03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295400"/>
            <a:ext cx="8534400" cy="5181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82848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Installation-Fall 2013</a:t>
            </a:r>
            <a:endParaRPr lang="en-US" dirty="0"/>
          </a:p>
        </p:txBody>
      </p:sp>
      <p:sp>
        <p:nvSpPr>
          <p:cNvPr id="3" name="Content Placeholder 2"/>
          <p:cNvSpPr>
            <a:spLocks noGrp="1"/>
          </p:cNvSpPr>
          <p:nvPr>
            <p:ph idx="1"/>
          </p:nvPr>
        </p:nvSpPr>
        <p:spPr/>
        <p:txBody>
          <a:bodyPr/>
          <a:lstStyle/>
          <a:p>
            <a:endParaRPr lang="en-US" dirty="0"/>
          </a:p>
        </p:txBody>
      </p:sp>
      <p:pic>
        <p:nvPicPr>
          <p:cNvPr id="12290" name="Picture 2" descr="E:\business partner pics\business partner pictures 04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295400"/>
            <a:ext cx="8458200" cy="5181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88112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Installation-Fall 2013</a:t>
            </a:r>
            <a:endParaRPr lang="en-US" dirty="0"/>
          </a:p>
        </p:txBody>
      </p:sp>
      <p:sp>
        <p:nvSpPr>
          <p:cNvPr id="3" name="Content Placeholder 2"/>
          <p:cNvSpPr>
            <a:spLocks noGrp="1"/>
          </p:cNvSpPr>
          <p:nvPr>
            <p:ph idx="1"/>
          </p:nvPr>
        </p:nvSpPr>
        <p:spPr/>
        <p:txBody>
          <a:bodyPr/>
          <a:lstStyle/>
          <a:p>
            <a:endParaRPr lang="en-US" dirty="0"/>
          </a:p>
        </p:txBody>
      </p:sp>
      <p:pic>
        <p:nvPicPr>
          <p:cNvPr id="13314" name="Picture 2" descr="E:\business partner pics\business partner pictures 04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447800"/>
            <a:ext cx="8382000" cy="502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27905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pPr eaLnBrk="1" hangingPunct="1"/>
            <a:r>
              <a:rPr lang="en-US" sz="3600" dirty="0" smtClean="0"/>
              <a:t>How we started with Grid Alternatives</a:t>
            </a:r>
          </a:p>
        </p:txBody>
      </p:sp>
      <p:sp>
        <p:nvSpPr>
          <p:cNvPr id="17410" name="Rectangle 3"/>
          <p:cNvSpPr>
            <a:spLocks noGrp="1"/>
          </p:cNvSpPr>
          <p:nvPr>
            <p:ph type="body" idx="1"/>
          </p:nvPr>
        </p:nvSpPr>
        <p:spPr/>
        <p:txBody>
          <a:bodyPr/>
          <a:lstStyle/>
          <a:p>
            <a:pPr eaLnBrk="1" hangingPunct="1"/>
            <a:r>
              <a:rPr lang="en-US" dirty="0" smtClean="0"/>
              <a:t>Talked to Fresno Office Director Tom </a:t>
            </a:r>
            <a:r>
              <a:rPr lang="en-US" dirty="0" err="1" smtClean="0"/>
              <a:t>Esqueda</a:t>
            </a:r>
            <a:r>
              <a:rPr lang="en-US" dirty="0" smtClean="0"/>
              <a:t> and discussed working with out High School and college students.</a:t>
            </a:r>
          </a:p>
          <a:p>
            <a:pPr eaLnBrk="1" hangingPunct="1"/>
            <a:r>
              <a:rPr lang="en-US" dirty="0" smtClean="0"/>
              <a:t>We met at our campus and saw our facilities and program training areas</a:t>
            </a:r>
          </a:p>
          <a:p>
            <a:pPr eaLnBrk="1" hangingPunct="1"/>
            <a:r>
              <a:rPr lang="en-US" dirty="0" smtClean="0"/>
              <a:t>We were able to pilot an installation and it went very well!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 Academy Mission Statement</a:t>
            </a:r>
            <a:endParaRPr lang="en-US" dirty="0"/>
          </a:p>
        </p:txBody>
      </p:sp>
      <p:sp>
        <p:nvSpPr>
          <p:cNvPr id="3" name="Content Placeholder 2"/>
          <p:cNvSpPr>
            <a:spLocks noGrp="1"/>
          </p:cNvSpPr>
          <p:nvPr>
            <p:ph idx="1"/>
          </p:nvPr>
        </p:nvSpPr>
        <p:spPr/>
        <p:txBody>
          <a:bodyPr/>
          <a:lstStyle/>
          <a:p>
            <a:r>
              <a:rPr lang="en-US" sz="2400" dirty="0"/>
              <a:t>The mission of AERO is to provide students a dynamic, engaging and effective educational experience that prepares students with the skills to be productive citizens in a global society</a:t>
            </a:r>
            <a:r>
              <a:rPr lang="en-US" sz="2400" dirty="0" smtClean="0"/>
              <a:t>.  </a:t>
            </a:r>
            <a:r>
              <a:rPr lang="en-US" sz="2400" dirty="0"/>
              <a:t>AERO emphasizes academic preparation for “college and career”, with skills for success in the real world. </a:t>
            </a:r>
            <a:r>
              <a:rPr lang="en-US" sz="2400" dirty="0" smtClean="0"/>
              <a:t> Students </a:t>
            </a:r>
            <a:r>
              <a:rPr lang="en-US" sz="2400" dirty="0"/>
              <a:t>work as a team with teachers, businesses, technical experts and mentors.  Students focus on Energy and Green Technology as a career field of study, engaged in rigorous core curriculum, blended with demanding technical skills, and real world experience.</a:t>
            </a:r>
          </a:p>
        </p:txBody>
      </p:sp>
    </p:spTree>
    <p:extLst>
      <p:ext uri="{BB962C8B-B14F-4D97-AF65-F5344CB8AC3E}">
        <p14:creationId xmlns="" xmlns:p14="http://schemas.microsoft.com/office/powerpoint/2010/main" val="2137817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470243"/>
            <a:ext cx="8420100" cy="444157"/>
          </a:xfrm>
        </p:spPr>
        <p:txBody>
          <a:bodyPr/>
          <a:lstStyle/>
          <a:p>
            <a:r>
              <a:rPr lang="en-US" dirty="0" smtClean="0"/>
              <a:t>May 2011 Spring Installation</a:t>
            </a:r>
            <a:br>
              <a:rPr lang="en-US" dirty="0" smtClean="0"/>
            </a:br>
            <a:r>
              <a:rPr lang="en-US" dirty="0" smtClean="0"/>
              <a:t>Porterville</a:t>
            </a:r>
            <a:endParaRPr lang="en-US" dirty="0"/>
          </a:p>
        </p:txBody>
      </p:sp>
      <p:sp>
        <p:nvSpPr>
          <p:cNvPr id="3" name="Content Placeholder 2"/>
          <p:cNvSpPr>
            <a:spLocks noGrp="1"/>
          </p:cNvSpPr>
          <p:nvPr>
            <p:ph idx="1"/>
          </p:nvPr>
        </p:nvSpPr>
        <p:spPr/>
        <p:txBody>
          <a:bodyPr/>
          <a:lstStyle/>
          <a:p>
            <a:endParaRPr lang="en-US" dirty="0"/>
          </a:p>
        </p:txBody>
      </p:sp>
      <p:pic>
        <p:nvPicPr>
          <p:cNvPr id="5" name="Picture 8" descr="Grid Alternative May 2011 013"/>
          <p:cNvPicPr>
            <a:picLocks noChangeAspect="1" noChangeArrowheads="1"/>
          </p:cNvPicPr>
          <p:nvPr/>
        </p:nvPicPr>
        <p:blipFill>
          <a:blip r:embed="rId2" cstate="print"/>
          <a:srcRect/>
          <a:stretch>
            <a:fillRect/>
          </a:stretch>
        </p:blipFill>
        <p:spPr bwMode="auto">
          <a:xfrm>
            <a:off x="762000" y="1487830"/>
            <a:ext cx="3581400" cy="2298358"/>
          </a:xfrm>
          <a:prstGeom prst="rect">
            <a:avLst/>
          </a:prstGeom>
          <a:noFill/>
          <a:ln w="9525">
            <a:noFill/>
            <a:miter lim="800000"/>
            <a:headEnd/>
            <a:tailEnd/>
          </a:ln>
        </p:spPr>
      </p:pic>
      <p:pic>
        <p:nvPicPr>
          <p:cNvPr id="6" name="Picture 9" descr="Grid Alternative May 2011 018"/>
          <p:cNvPicPr>
            <a:picLocks noChangeAspect="1" noChangeArrowheads="1"/>
          </p:cNvPicPr>
          <p:nvPr/>
        </p:nvPicPr>
        <p:blipFill>
          <a:blip r:embed="rId3" cstate="print"/>
          <a:srcRect/>
          <a:stretch>
            <a:fillRect/>
          </a:stretch>
        </p:blipFill>
        <p:spPr bwMode="auto">
          <a:xfrm>
            <a:off x="4800600" y="1487830"/>
            <a:ext cx="3511177" cy="2298358"/>
          </a:xfrm>
          <a:prstGeom prst="rect">
            <a:avLst/>
          </a:prstGeom>
          <a:noFill/>
          <a:ln w="9525">
            <a:noFill/>
            <a:miter lim="800000"/>
            <a:headEnd/>
            <a:tailEnd/>
          </a:ln>
        </p:spPr>
      </p:pic>
      <p:pic>
        <p:nvPicPr>
          <p:cNvPr id="7" name="Picture 10" descr="Grid Alternative May 2011 024"/>
          <p:cNvPicPr>
            <a:picLocks noChangeAspect="1" noChangeArrowheads="1"/>
          </p:cNvPicPr>
          <p:nvPr/>
        </p:nvPicPr>
        <p:blipFill>
          <a:blip r:embed="rId4" cstate="print"/>
          <a:srcRect/>
          <a:stretch>
            <a:fillRect/>
          </a:stretch>
        </p:blipFill>
        <p:spPr bwMode="auto">
          <a:xfrm>
            <a:off x="762000" y="3938588"/>
            <a:ext cx="3581400" cy="2398045"/>
          </a:xfrm>
          <a:prstGeom prst="rect">
            <a:avLst/>
          </a:prstGeom>
          <a:noFill/>
          <a:ln w="9525">
            <a:noFill/>
            <a:miter lim="800000"/>
            <a:headEnd/>
            <a:tailEnd/>
          </a:ln>
        </p:spPr>
      </p:pic>
      <p:pic>
        <p:nvPicPr>
          <p:cNvPr id="8" name="Picture 11" descr="Grid Alternative May 2011 026"/>
          <p:cNvPicPr>
            <a:picLocks noChangeAspect="1" noChangeArrowheads="1"/>
          </p:cNvPicPr>
          <p:nvPr/>
        </p:nvPicPr>
        <p:blipFill>
          <a:blip r:embed="rId5" cstate="print"/>
          <a:srcRect/>
          <a:stretch>
            <a:fillRect/>
          </a:stretch>
        </p:blipFill>
        <p:spPr bwMode="auto">
          <a:xfrm>
            <a:off x="4800600" y="3938588"/>
            <a:ext cx="3579172" cy="2398045"/>
          </a:xfrm>
          <a:prstGeom prst="rect">
            <a:avLst/>
          </a:prstGeom>
          <a:noFill/>
          <a:ln w="9525">
            <a:noFill/>
            <a:miter lim="800000"/>
            <a:headEnd/>
            <a:tailEnd/>
          </a:ln>
        </p:spPr>
      </p:pic>
    </p:spTree>
    <p:extLst>
      <p:ext uri="{BB962C8B-B14F-4D97-AF65-F5344CB8AC3E}">
        <p14:creationId xmlns="" xmlns:p14="http://schemas.microsoft.com/office/powerpoint/2010/main" val="246885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tretch>
            <a:fillRect/>
          </a:stretch>
        </p:blipFill>
        <p:spPr bwMode="auto">
          <a:xfrm>
            <a:off x="685800" y="838200"/>
            <a:ext cx="7696200" cy="5287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36993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pPr eaLnBrk="1" hangingPunct="1"/>
            <a:r>
              <a:rPr lang="en-US" smtClean="0"/>
              <a:t>Indoor Solar Lab</a:t>
            </a:r>
          </a:p>
        </p:txBody>
      </p:sp>
      <p:sp>
        <p:nvSpPr>
          <p:cNvPr id="18434" name="Rectangle 3"/>
          <p:cNvSpPr>
            <a:spLocks noGrp="1"/>
          </p:cNvSpPr>
          <p:nvPr>
            <p:ph type="body" sz="half" idx="1"/>
          </p:nvPr>
        </p:nvSpPr>
        <p:spPr>
          <a:xfrm>
            <a:off x="457200" y="1600200"/>
            <a:ext cx="3200400" cy="4525963"/>
          </a:xfrm>
        </p:spPr>
        <p:txBody>
          <a:bodyPr/>
          <a:lstStyle/>
          <a:p>
            <a:pPr eaLnBrk="1" hangingPunct="1"/>
            <a:r>
              <a:rPr lang="en-US" sz="2800" smtClean="0"/>
              <a:t>Various solar modules on display</a:t>
            </a:r>
          </a:p>
          <a:p>
            <a:pPr eaLnBrk="1" hangingPunct="1"/>
            <a:r>
              <a:rPr lang="en-US" sz="2800" smtClean="0"/>
              <a:t>String inverters</a:t>
            </a:r>
          </a:p>
          <a:p>
            <a:pPr eaLnBrk="1" hangingPunct="1"/>
            <a:r>
              <a:rPr lang="en-US" sz="2800" smtClean="0"/>
              <a:t>Micro-inverters</a:t>
            </a:r>
          </a:p>
          <a:p>
            <a:pPr eaLnBrk="1" hangingPunct="1"/>
            <a:r>
              <a:rPr lang="en-US" sz="2800" smtClean="0"/>
              <a:t>Battery charging</a:t>
            </a:r>
          </a:p>
          <a:p>
            <a:pPr eaLnBrk="1" hangingPunct="1"/>
            <a:r>
              <a:rPr lang="en-US" sz="2800" smtClean="0"/>
              <a:t>LED Lighting trial</a:t>
            </a:r>
          </a:p>
        </p:txBody>
      </p:sp>
      <p:pic>
        <p:nvPicPr>
          <p:cNvPr id="18435" name="Picture 5" descr="pics 001"/>
          <p:cNvPicPr>
            <a:picLocks noGrp="1" noChangeAspect="1" noChangeArrowheads="1"/>
          </p:cNvPicPr>
          <p:nvPr>
            <p:ph sz="half" idx="4294967295"/>
          </p:nvPr>
        </p:nvPicPr>
        <p:blipFill>
          <a:blip r:embed="rId2" cstate="print"/>
          <a:srcRect/>
          <a:stretch>
            <a:fillRect/>
          </a:stretch>
        </p:blipFill>
        <p:spPr>
          <a:xfrm>
            <a:off x="3429000" y="1319213"/>
            <a:ext cx="5257800" cy="4929187"/>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CA Edison</a:t>
            </a:r>
            <a:endParaRPr lang="en-US" dirty="0"/>
          </a:p>
        </p:txBody>
      </p:sp>
      <p:sp>
        <p:nvSpPr>
          <p:cNvPr id="3" name="Content Placeholder 2"/>
          <p:cNvSpPr>
            <a:spLocks noGrp="1"/>
          </p:cNvSpPr>
          <p:nvPr>
            <p:ph idx="1"/>
          </p:nvPr>
        </p:nvSpPr>
        <p:spPr/>
        <p:txBody>
          <a:bodyPr/>
          <a:lstStyle/>
          <a:p>
            <a:r>
              <a:rPr lang="en-US" sz="2800" dirty="0" smtClean="0"/>
              <a:t>Received a $25,000 grant from SCE to build and install a solar “farm” on campus for solar technology curriculum</a:t>
            </a:r>
          </a:p>
          <a:p>
            <a:r>
              <a:rPr lang="en-US" sz="2800" dirty="0" smtClean="0"/>
              <a:t>Has provided tours of a solar farm in Porterville. This solar farm is a partnership between SCE and the City of Porterville</a:t>
            </a:r>
          </a:p>
          <a:p>
            <a:r>
              <a:rPr lang="en-US" sz="2800" dirty="0" smtClean="0"/>
              <a:t>Has provided tours and instruction of the EEC center in nearby Tulare</a:t>
            </a:r>
          </a:p>
          <a:p>
            <a:r>
              <a:rPr lang="en-US" sz="2800" dirty="0" smtClean="0"/>
              <a:t>Has provided training for teachers and students at the EEC Center in Tulare</a:t>
            </a:r>
            <a:endParaRPr lang="en-US" sz="2800" dirty="0"/>
          </a:p>
        </p:txBody>
      </p:sp>
    </p:spTree>
    <p:extLst>
      <p:ext uri="{BB962C8B-B14F-4D97-AF65-F5344CB8AC3E}">
        <p14:creationId xmlns="" xmlns:p14="http://schemas.microsoft.com/office/powerpoint/2010/main" val="314120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p:txBody>
          <a:bodyPr/>
          <a:lstStyle/>
          <a:p>
            <a:pPr eaLnBrk="1" hangingPunct="1"/>
            <a:r>
              <a:rPr lang="en-US" smtClean="0"/>
              <a:t>Outdoor Solar Lab</a:t>
            </a:r>
          </a:p>
        </p:txBody>
      </p:sp>
      <p:sp>
        <p:nvSpPr>
          <p:cNvPr id="19458" name="Rectangle 3"/>
          <p:cNvSpPr>
            <a:spLocks noGrp="1"/>
          </p:cNvSpPr>
          <p:nvPr>
            <p:ph type="body" sz="half" idx="1"/>
          </p:nvPr>
        </p:nvSpPr>
        <p:spPr>
          <a:xfrm>
            <a:off x="457200" y="1600200"/>
            <a:ext cx="2743200" cy="4525963"/>
          </a:xfrm>
        </p:spPr>
        <p:txBody>
          <a:bodyPr/>
          <a:lstStyle/>
          <a:p>
            <a:pPr eaLnBrk="1" hangingPunct="1"/>
            <a:r>
              <a:rPr lang="en-US" sz="2800" smtClean="0"/>
              <a:t>Ground level roof mock up</a:t>
            </a:r>
          </a:p>
          <a:p>
            <a:pPr eaLnBrk="1" hangingPunct="1"/>
            <a:r>
              <a:rPr lang="en-US" sz="2800" smtClean="0"/>
              <a:t>20x20 in size</a:t>
            </a:r>
          </a:p>
          <a:p>
            <a:pPr eaLnBrk="1" hangingPunct="1"/>
            <a:r>
              <a:rPr lang="en-US" sz="2800" smtClean="0"/>
              <a:t>Set up to hold a max of 15 modules</a:t>
            </a:r>
          </a:p>
          <a:p>
            <a:pPr eaLnBrk="1" hangingPunct="1"/>
            <a:r>
              <a:rPr lang="en-US" sz="2800" smtClean="0"/>
              <a:t>Zomeworks passive tracker w/6 modules</a:t>
            </a:r>
          </a:p>
        </p:txBody>
      </p:sp>
      <p:pic>
        <p:nvPicPr>
          <p:cNvPr id="19459" name="Picture 5" descr="Picture 008"/>
          <p:cNvPicPr>
            <a:picLocks noGrp="1" noChangeAspect="1" noChangeArrowheads="1"/>
          </p:cNvPicPr>
          <p:nvPr>
            <p:ph sz="half" idx="4294967295"/>
          </p:nvPr>
        </p:nvPicPr>
        <p:blipFill>
          <a:blip r:embed="rId2" cstate="print"/>
          <a:srcRect/>
          <a:stretch>
            <a:fillRect/>
          </a:stretch>
        </p:blipFill>
        <p:spPr>
          <a:xfrm>
            <a:off x="3429000" y="1273175"/>
            <a:ext cx="5257800" cy="459422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 Solar Farm</a:t>
            </a:r>
            <a:endParaRPr lang="en-US" dirty="0"/>
          </a:p>
        </p:txBody>
      </p:sp>
      <p:sp>
        <p:nvSpPr>
          <p:cNvPr id="3" name="Content Placeholder 2"/>
          <p:cNvSpPr>
            <a:spLocks noGrp="1"/>
          </p:cNvSpPr>
          <p:nvPr>
            <p:ph idx="1"/>
          </p:nvPr>
        </p:nvSpPr>
        <p:spPr/>
        <p:txBody>
          <a:bodyPr/>
          <a:lstStyle/>
          <a:p>
            <a:endParaRPr lang="en-US" dirty="0"/>
          </a:p>
        </p:txBody>
      </p:sp>
      <p:pic>
        <p:nvPicPr>
          <p:cNvPr id="16386" name="Picture 2" descr="E:\business partner pics\business partner pictures 05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524000"/>
            <a:ext cx="8382000" cy="4953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098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Circle J Norris Ranch</a:t>
            </a:r>
            <a:endParaRPr lang="en-US" dirty="0"/>
          </a:p>
        </p:txBody>
      </p:sp>
      <p:sp>
        <p:nvSpPr>
          <p:cNvPr id="3" name="Content Placeholder 2"/>
          <p:cNvSpPr>
            <a:spLocks noGrp="1"/>
          </p:cNvSpPr>
          <p:nvPr>
            <p:ph idx="1"/>
          </p:nvPr>
        </p:nvSpPr>
        <p:spPr>
          <a:xfrm>
            <a:off x="457200" y="1447800"/>
            <a:ext cx="8229600" cy="4648199"/>
          </a:xfrm>
        </p:spPr>
        <p:txBody>
          <a:bodyPr/>
          <a:lstStyle/>
          <a:p>
            <a:r>
              <a:rPr lang="en-US" sz="2800" dirty="0" smtClean="0"/>
              <a:t>Students </a:t>
            </a:r>
            <a:r>
              <a:rPr lang="en-US" sz="2800" dirty="0"/>
              <a:t>are working on a project named “Before the Fence”</a:t>
            </a:r>
          </a:p>
          <a:p>
            <a:r>
              <a:rPr lang="en-US" sz="2800" dirty="0" smtClean="0"/>
              <a:t>Students will study the Environmental Impact and write the EI Report prior to a fence line being installed to protect a pond</a:t>
            </a:r>
          </a:p>
          <a:p>
            <a:r>
              <a:rPr lang="en-US" sz="2800" dirty="0" smtClean="0"/>
              <a:t>Students will design and build a bridge to a pond island</a:t>
            </a:r>
          </a:p>
          <a:p>
            <a:r>
              <a:rPr lang="en-US" sz="2800" dirty="0" smtClean="0"/>
              <a:t>Students will design and build shade structures for animals that reside on the ranch</a:t>
            </a:r>
          </a:p>
          <a:p>
            <a:pPr marL="0" indent="0">
              <a:buNone/>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Circle J Norris ranch</a:t>
            </a:r>
            <a:endParaRPr lang="en-US" dirty="0"/>
          </a:p>
        </p:txBody>
      </p:sp>
      <p:sp>
        <p:nvSpPr>
          <p:cNvPr id="3" name="Content Placeholder 2"/>
          <p:cNvSpPr>
            <a:spLocks noGrp="1"/>
          </p:cNvSpPr>
          <p:nvPr>
            <p:ph idx="1"/>
          </p:nvPr>
        </p:nvSpPr>
        <p:spPr/>
        <p:txBody>
          <a:bodyPr/>
          <a:lstStyle/>
          <a:p>
            <a:endParaRPr lang="en-US" dirty="0"/>
          </a:p>
        </p:txBody>
      </p:sp>
      <p:pic>
        <p:nvPicPr>
          <p:cNvPr id="14338" name="Picture 2" descr="E:\business partner pics\business partner pictures 04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371600"/>
            <a:ext cx="8382000" cy="4876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30543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Circle J Norris Ranch</a:t>
            </a:r>
            <a:endParaRPr lang="en-US" dirty="0"/>
          </a:p>
        </p:txBody>
      </p:sp>
      <p:sp>
        <p:nvSpPr>
          <p:cNvPr id="3" name="Content Placeholder 2"/>
          <p:cNvSpPr>
            <a:spLocks noGrp="1"/>
          </p:cNvSpPr>
          <p:nvPr>
            <p:ph idx="1"/>
          </p:nvPr>
        </p:nvSpPr>
        <p:spPr/>
        <p:txBody>
          <a:bodyPr/>
          <a:lstStyle/>
          <a:p>
            <a:endParaRPr lang="en-US" dirty="0"/>
          </a:p>
        </p:txBody>
      </p:sp>
      <p:pic>
        <p:nvPicPr>
          <p:cNvPr id="15362" name="Picture 2" descr="E:\business partner pics\business partner pictures 05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371600"/>
            <a:ext cx="8305800" cy="4953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36397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Circle J Norris Ranch</a:t>
            </a:r>
            <a:endParaRPr lang="en-US" dirty="0"/>
          </a:p>
        </p:txBody>
      </p:sp>
      <p:sp>
        <p:nvSpPr>
          <p:cNvPr id="3" name="Content Placeholder 2"/>
          <p:cNvSpPr>
            <a:spLocks noGrp="1"/>
          </p:cNvSpPr>
          <p:nvPr>
            <p:ph idx="1"/>
          </p:nvPr>
        </p:nvSpPr>
        <p:spPr/>
        <p:txBody>
          <a:bodyPr/>
          <a:lstStyle/>
          <a:p>
            <a:endParaRPr lang="en-US" dirty="0"/>
          </a:p>
        </p:txBody>
      </p:sp>
      <p:pic>
        <p:nvPicPr>
          <p:cNvPr id="17410" name="Picture 2" descr="E:\business partner pics\business partner pictures 06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371600"/>
            <a:ext cx="8458200" cy="510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1188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sz="3200" dirty="0" smtClean="0"/>
              <a:t>Porterville High School AERO Academy-Industry Partners</a:t>
            </a:r>
            <a:endParaRPr lang="en-US" sz="3200" dirty="0"/>
          </a:p>
        </p:txBody>
      </p:sp>
      <p:sp>
        <p:nvSpPr>
          <p:cNvPr id="3" name="Content Placeholder 2"/>
          <p:cNvSpPr>
            <a:spLocks noGrp="1"/>
          </p:cNvSpPr>
          <p:nvPr>
            <p:ph idx="1"/>
          </p:nvPr>
        </p:nvSpPr>
        <p:spPr/>
        <p:txBody>
          <a:bodyPr/>
          <a:lstStyle/>
          <a:p>
            <a:r>
              <a:rPr lang="en-US" dirty="0" err="1" smtClean="0"/>
              <a:t>Sunpower</a:t>
            </a:r>
            <a:r>
              <a:rPr lang="en-US" dirty="0" smtClean="0"/>
              <a:t> Corporation</a:t>
            </a:r>
          </a:p>
          <a:p>
            <a:r>
              <a:rPr lang="en-US" dirty="0" smtClean="0"/>
              <a:t>City of Porterville</a:t>
            </a:r>
          </a:p>
          <a:p>
            <a:r>
              <a:rPr lang="en-US" dirty="0" smtClean="0"/>
              <a:t>Wells Fargo Bank</a:t>
            </a:r>
          </a:p>
          <a:p>
            <a:r>
              <a:rPr lang="en-US" dirty="0" smtClean="0"/>
              <a:t>Emerald Energy</a:t>
            </a:r>
          </a:p>
          <a:p>
            <a:r>
              <a:rPr lang="en-US" dirty="0" smtClean="0"/>
              <a:t>Southern CA Edison</a:t>
            </a:r>
          </a:p>
          <a:p>
            <a:r>
              <a:rPr lang="en-US" dirty="0" smtClean="0"/>
              <a:t>GRID Alternatives</a:t>
            </a:r>
          </a:p>
          <a:p>
            <a:r>
              <a:rPr lang="en-US" dirty="0" smtClean="0"/>
              <a:t>Porterville Historical Museum</a:t>
            </a:r>
          </a:p>
          <a:p>
            <a:r>
              <a:rPr lang="en-US" dirty="0" smtClean="0"/>
              <a:t>Circle J Norris Ranch</a:t>
            </a:r>
          </a:p>
          <a:p>
            <a:endParaRPr lang="en-US" dirty="0" smtClean="0"/>
          </a:p>
          <a:p>
            <a:endParaRPr lang="en-US" dirty="0"/>
          </a:p>
        </p:txBody>
      </p:sp>
    </p:spTree>
    <p:extLst>
      <p:ext uri="{BB962C8B-B14F-4D97-AF65-F5344CB8AC3E}">
        <p14:creationId xmlns="" xmlns:p14="http://schemas.microsoft.com/office/powerpoint/2010/main" val="497774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Circle J Norris Ranch</a:t>
            </a:r>
            <a:endParaRPr lang="en-US" dirty="0"/>
          </a:p>
        </p:txBody>
      </p:sp>
      <p:sp>
        <p:nvSpPr>
          <p:cNvPr id="3" name="Content Placeholder 2"/>
          <p:cNvSpPr>
            <a:spLocks noGrp="1"/>
          </p:cNvSpPr>
          <p:nvPr>
            <p:ph idx="1"/>
          </p:nvPr>
        </p:nvSpPr>
        <p:spPr/>
        <p:txBody>
          <a:bodyPr/>
          <a:lstStyle/>
          <a:p>
            <a:endParaRPr lang="en-US" dirty="0"/>
          </a:p>
        </p:txBody>
      </p:sp>
      <p:pic>
        <p:nvPicPr>
          <p:cNvPr id="18434" name="Picture 2" descr="E:\business partner pics\business partner pictures 06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371600"/>
            <a:ext cx="8305800" cy="510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12591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p:nvPr>
        </p:nvSpPr>
        <p:spPr/>
        <p:txBody>
          <a:bodyPr/>
          <a:lstStyle/>
          <a:p>
            <a:pPr eaLnBrk="1" hangingPunct="1"/>
            <a:r>
              <a:rPr lang="en-US" dirty="0" smtClean="0"/>
              <a:t>Porterville Museum</a:t>
            </a:r>
            <a:br>
              <a:rPr lang="en-US" dirty="0" smtClean="0"/>
            </a:br>
            <a:r>
              <a:rPr lang="en-US" dirty="0" smtClean="0"/>
              <a:t>Senior Project November 2011</a:t>
            </a:r>
          </a:p>
        </p:txBody>
      </p:sp>
      <p:sp>
        <p:nvSpPr>
          <p:cNvPr id="25602" name="Rectangle 3"/>
          <p:cNvSpPr>
            <a:spLocks noGrp="1"/>
          </p:cNvSpPr>
          <p:nvPr>
            <p:ph type="body" sz="half" idx="1"/>
          </p:nvPr>
        </p:nvSpPr>
        <p:spPr>
          <a:xfrm>
            <a:off x="457200" y="1600200"/>
            <a:ext cx="3505200" cy="4525963"/>
          </a:xfrm>
        </p:spPr>
        <p:txBody>
          <a:bodyPr/>
          <a:lstStyle/>
          <a:p>
            <a:pPr eaLnBrk="1" hangingPunct="1">
              <a:lnSpc>
                <a:spcPct val="90000"/>
              </a:lnSpc>
            </a:pPr>
            <a:r>
              <a:rPr lang="en-US" sz="2800" smtClean="0"/>
              <a:t>Solar electric system for our local museum</a:t>
            </a:r>
          </a:p>
          <a:p>
            <a:pPr eaLnBrk="1" hangingPunct="1">
              <a:lnSpc>
                <a:spcPct val="90000"/>
              </a:lnSpc>
            </a:pPr>
            <a:r>
              <a:rPr lang="en-US" sz="2800" smtClean="0"/>
              <a:t>Students designed and installed</a:t>
            </a:r>
          </a:p>
          <a:p>
            <a:pPr eaLnBrk="1" hangingPunct="1">
              <a:lnSpc>
                <a:spcPct val="90000"/>
              </a:lnSpc>
            </a:pPr>
            <a:r>
              <a:rPr lang="en-US" sz="2800" smtClean="0"/>
              <a:t>15 module 3200w</a:t>
            </a:r>
          </a:p>
          <a:p>
            <a:pPr eaLnBrk="1" hangingPunct="1">
              <a:lnSpc>
                <a:spcPct val="90000"/>
              </a:lnSpc>
            </a:pPr>
            <a:r>
              <a:rPr lang="en-US" sz="2800" smtClean="0"/>
              <a:t>Students now monitor the system weekly on the internet </a:t>
            </a:r>
          </a:p>
        </p:txBody>
      </p:sp>
      <p:pic>
        <p:nvPicPr>
          <p:cNvPr id="25603" name="Picture 5" descr="museum 002"/>
          <p:cNvPicPr>
            <a:picLocks noGrp="1" noChangeAspect="1" noChangeArrowheads="1"/>
          </p:cNvPicPr>
          <p:nvPr>
            <p:ph sz="quarter" idx="4294967295"/>
          </p:nvPr>
        </p:nvPicPr>
        <p:blipFill>
          <a:blip r:embed="rId2" cstate="print"/>
          <a:srcRect/>
          <a:stretch>
            <a:fillRect/>
          </a:stretch>
        </p:blipFill>
        <p:spPr>
          <a:xfrm>
            <a:off x="4468813" y="1600200"/>
            <a:ext cx="4522787" cy="46482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Porterville High School</a:t>
            </a:r>
            <a:br>
              <a:rPr lang="en-US" sz="2800" dirty="0" smtClean="0"/>
            </a:br>
            <a:r>
              <a:rPr lang="en-US" sz="2800" dirty="0" smtClean="0"/>
              <a:t>Alternative Energy Resource Occupations (AERO)</a:t>
            </a:r>
            <a:br>
              <a:rPr lang="en-US" sz="2800" dirty="0" smtClean="0"/>
            </a:br>
            <a:r>
              <a:rPr lang="en-US" sz="2800" dirty="0" smtClean="0"/>
              <a:t>CPA “Green” Academy</a:t>
            </a:r>
            <a:endParaRPr lang="en-US" sz="2800" dirty="0"/>
          </a:p>
        </p:txBody>
      </p:sp>
      <p:sp>
        <p:nvSpPr>
          <p:cNvPr id="3" name="Content Placeholder 2"/>
          <p:cNvSpPr>
            <a:spLocks noGrp="1"/>
          </p:cNvSpPr>
          <p:nvPr>
            <p:ph idx="1"/>
          </p:nvPr>
        </p:nvSpPr>
        <p:spPr/>
        <p:txBody>
          <a:bodyPr/>
          <a:lstStyle/>
          <a:p>
            <a:r>
              <a:rPr lang="en-US" sz="2400" dirty="0" smtClean="0"/>
              <a:t>Contact Information:</a:t>
            </a:r>
          </a:p>
          <a:p>
            <a:pPr marL="0" indent="0">
              <a:buNone/>
            </a:pPr>
            <a:r>
              <a:rPr lang="en-US" sz="2400" dirty="0" smtClean="0"/>
              <a:t>     	 Porterville High School AERO Academy</a:t>
            </a:r>
          </a:p>
          <a:p>
            <a:pPr marL="0" indent="0">
              <a:buNone/>
            </a:pPr>
            <a:r>
              <a:rPr lang="en-US" sz="2400" dirty="0" smtClean="0"/>
              <a:t>    	 465 West Olive Avenue</a:t>
            </a:r>
          </a:p>
          <a:p>
            <a:pPr marL="0" indent="0">
              <a:buNone/>
            </a:pPr>
            <a:r>
              <a:rPr lang="en-US" sz="2400" dirty="0" smtClean="0"/>
              <a:t>    	 Porterville, CA 93257  (559)793-3498</a:t>
            </a:r>
          </a:p>
          <a:p>
            <a:r>
              <a:rPr lang="en-US" sz="2400" dirty="0" smtClean="0"/>
              <a:t>Steve </a:t>
            </a:r>
            <a:r>
              <a:rPr lang="en-US" sz="2400" dirty="0" err="1" smtClean="0"/>
              <a:t>Graybehl</a:t>
            </a:r>
            <a:r>
              <a:rPr lang="en-US" sz="2400" dirty="0" smtClean="0"/>
              <a:t>-Principal</a:t>
            </a:r>
          </a:p>
          <a:p>
            <a:r>
              <a:rPr lang="en-US" sz="2400" dirty="0" smtClean="0"/>
              <a:t>Christine </a:t>
            </a:r>
            <a:r>
              <a:rPr lang="en-US" sz="2400" smtClean="0"/>
              <a:t>Amann</a:t>
            </a:r>
            <a:r>
              <a:rPr lang="en-US" sz="2400" dirty="0" smtClean="0"/>
              <a:t>-Asst. Principal, AERO administrator</a:t>
            </a:r>
          </a:p>
          <a:p>
            <a:r>
              <a:rPr lang="en-US" sz="2400" dirty="0" smtClean="0"/>
              <a:t>Raul Bermudez-Guidance Counselor</a:t>
            </a:r>
          </a:p>
          <a:p>
            <a:r>
              <a:rPr lang="en-US" sz="2400" dirty="0" smtClean="0"/>
              <a:t>Brad Collins-CTE Instructor </a:t>
            </a:r>
            <a:r>
              <a:rPr lang="en-US" sz="2400" dirty="0" smtClean="0">
                <a:hlinkClick r:id="rId2"/>
              </a:rPr>
              <a:t>brad.collins@portervilleschools.org</a:t>
            </a:r>
            <a:endParaRPr lang="en-US" sz="2400" dirty="0" smtClean="0"/>
          </a:p>
          <a:p>
            <a:r>
              <a:rPr lang="en-US" sz="2400" dirty="0" smtClean="0"/>
              <a:t>Tom Reed-CTE Instructor </a:t>
            </a:r>
            <a:r>
              <a:rPr lang="en-US" sz="2400" dirty="0" smtClean="0">
                <a:hlinkClick r:id="rId3"/>
              </a:rPr>
              <a:t>treed@portervilleschools.org</a:t>
            </a:r>
            <a:endParaRPr lang="en-US" sz="2400" dirty="0" smtClean="0"/>
          </a:p>
          <a:p>
            <a:r>
              <a:rPr lang="en-US" sz="2400" dirty="0" smtClean="0"/>
              <a:t>Michael Beebe-English Instructor</a:t>
            </a:r>
          </a:p>
          <a:p>
            <a:endParaRPr lang="en-US" dirty="0"/>
          </a:p>
        </p:txBody>
      </p:sp>
    </p:spTree>
    <p:extLst>
      <p:ext uri="{BB962C8B-B14F-4D97-AF65-F5344CB8AC3E}">
        <p14:creationId xmlns="" xmlns:p14="http://schemas.microsoft.com/office/powerpoint/2010/main" val="2677617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p:txBody>
          <a:bodyPr/>
          <a:lstStyle/>
          <a:p>
            <a:pPr eaLnBrk="1" hangingPunct="1"/>
            <a:r>
              <a:rPr lang="en-US" smtClean="0"/>
              <a:t>Teach Safety</a:t>
            </a:r>
          </a:p>
        </p:txBody>
      </p:sp>
      <p:sp>
        <p:nvSpPr>
          <p:cNvPr id="26626" name="Rectangle 3"/>
          <p:cNvSpPr>
            <a:spLocks noGrp="1"/>
          </p:cNvSpPr>
          <p:nvPr>
            <p:ph type="body" idx="1"/>
          </p:nvPr>
        </p:nvSpPr>
        <p:spPr>
          <a:xfrm>
            <a:off x="457200" y="1524000"/>
            <a:ext cx="8229600" cy="4525963"/>
          </a:xfrm>
        </p:spPr>
        <p:txBody>
          <a:bodyPr/>
          <a:lstStyle/>
          <a:p>
            <a:pPr marL="0" indent="0" eaLnBrk="1" hangingPunct="1">
              <a:buFont typeface="Arial" charset="0"/>
              <a:buNone/>
            </a:pPr>
            <a:r>
              <a:rPr lang="en-US" smtClean="0"/>
              <a:t>Students are taught essential standards for the construction industry. This training is intended for entry-level workers as an orientation and covers safety and health hazards workers might face on construction work site.  This course puts emphasis on hazard identification, avoidance, control and prevention.  Students will receive their OSHA-10 construction Outreach Completion Card and Completion Certificate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mtClean="0"/>
              <a:t>OSHA-10 Subject Areas</a:t>
            </a:r>
          </a:p>
        </p:txBody>
      </p:sp>
      <p:sp>
        <p:nvSpPr>
          <p:cNvPr id="27650" name="Content Placeholder 2"/>
          <p:cNvSpPr>
            <a:spLocks noGrp="1"/>
          </p:cNvSpPr>
          <p:nvPr>
            <p:ph idx="1"/>
          </p:nvPr>
        </p:nvSpPr>
        <p:spPr/>
        <p:txBody>
          <a:bodyPr/>
          <a:lstStyle/>
          <a:p>
            <a:r>
              <a:rPr lang="en-US" sz="2400" smtClean="0"/>
              <a:t>1. Introduction to OSHA</a:t>
            </a:r>
          </a:p>
          <a:p>
            <a:r>
              <a:rPr lang="en-US" sz="2400" smtClean="0"/>
              <a:t>2. Material Handling</a:t>
            </a:r>
          </a:p>
          <a:p>
            <a:r>
              <a:rPr lang="en-US" sz="2400" smtClean="0"/>
              <a:t>3. Tools-Hand and Power</a:t>
            </a:r>
          </a:p>
          <a:p>
            <a:r>
              <a:rPr lang="en-US" sz="2400" smtClean="0"/>
              <a:t>4. Scaffolds</a:t>
            </a:r>
          </a:p>
          <a:p>
            <a:r>
              <a:rPr lang="en-US" sz="2400" smtClean="0"/>
              <a:t>5. Stairways and Ladders</a:t>
            </a:r>
          </a:p>
          <a:p>
            <a:r>
              <a:rPr lang="en-US" sz="2400" smtClean="0"/>
              <a:t>6. Excavations</a:t>
            </a:r>
          </a:p>
          <a:p>
            <a:r>
              <a:rPr lang="en-US" sz="2400" smtClean="0"/>
              <a:t>7. Electrical</a:t>
            </a:r>
          </a:p>
          <a:p>
            <a:r>
              <a:rPr lang="en-US" sz="2400" smtClean="0"/>
              <a:t>8. Personal Protective Equipment</a:t>
            </a:r>
          </a:p>
          <a:p>
            <a:r>
              <a:rPr lang="en-US" sz="2400" smtClean="0"/>
              <a:t>9 Fall Protection</a:t>
            </a:r>
          </a:p>
          <a:p>
            <a:r>
              <a:rPr lang="en-US" sz="2400" smtClean="0"/>
              <a:t>10. Cranes</a:t>
            </a:r>
          </a:p>
          <a:p>
            <a:endParaRPr lang="en-US"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p:txBody>
          <a:bodyPr/>
          <a:lstStyle/>
          <a:p>
            <a:pPr eaLnBrk="1" hangingPunct="1"/>
            <a:r>
              <a:rPr lang="en-US" smtClean="0"/>
              <a:t>Teach Billable Hours</a:t>
            </a:r>
          </a:p>
        </p:txBody>
      </p:sp>
      <p:sp>
        <p:nvSpPr>
          <p:cNvPr id="28674" name="Rectangle 4"/>
          <p:cNvSpPr>
            <a:spLocks noGrp="1"/>
          </p:cNvSpPr>
          <p:nvPr>
            <p:ph type="body" sz="half" idx="1"/>
          </p:nvPr>
        </p:nvSpPr>
        <p:spPr/>
        <p:txBody>
          <a:bodyPr/>
          <a:lstStyle/>
          <a:p>
            <a:pPr eaLnBrk="1" hangingPunct="1"/>
            <a:r>
              <a:rPr lang="en-US" sz="2800" smtClean="0"/>
              <a:t>We like to use a time card for instant feedback and instilling work ethic</a:t>
            </a:r>
          </a:p>
          <a:p>
            <a:pPr eaLnBrk="1" hangingPunct="1"/>
            <a:r>
              <a:rPr lang="en-US" sz="2800" smtClean="0"/>
              <a:t>Students must be taught the concept of Billable time.</a:t>
            </a:r>
          </a:p>
        </p:txBody>
      </p:sp>
      <p:pic>
        <p:nvPicPr>
          <p:cNvPr id="28675" name="Picture 6" descr="THE BIG 5"/>
          <p:cNvPicPr>
            <a:picLocks noGrp="1" noChangeAspect="1" noChangeArrowheads="1"/>
          </p:cNvPicPr>
          <p:nvPr>
            <p:ph sz="half" idx="2"/>
          </p:nvPr>
        </p:nvPicPr>
        <p:blipFill>
          <a:blip r:embed="rId2" cstate="print"/>
          <a:srcRect/>
          <a:stretch>
            <a:fillRect/>
          </a:stretch>
        </p:blipFill>
        <p:spPr>
          <a:xfrm>
            <a:off x="5021263" y="1219200"/>
            <a:ext cx="3290887" cy="54102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Industry Partners</a:t>
            </a:r>
            <a:endParaRPr lang="en-US" dirty="0"/>
          </a:p>
        </p:txBody>
      </p:sp>
      <p:sp>
        <p:nvSpPr>
          <p:cNvPr id="3" name="Content Placeholder 2"/>
          <p:cNvSpPr>
            <a:spLocks noGrp="1"/>
          </p:cNvSpPr>
          <p:nvPr>
            <p:ph idx="1"/>
          </p:nvPr>
        </p:nvSpPr>
        <p:spPr/>
        <p:txBody>
          <a:bodyPr/>
          <a:lstStyle/>
          <a:p>
            <a:r>
              <a:rPr lang="en-US" sz="2800" dirty="0" smtClean="0"/>
              <a:t>Availability to new and emerging technologies</a:t>
            </a:r>
          </a:p>
          <a:p>
            <a:r>
              <a:rPr lang="en-US" dirty="0" smtClean="0"/>
              <a:t>Training and Internship opportunities</a:t>
            </a:r>
          </a:p>
          <a:p>
            <a:r>
              <a:rPr lang="en-US" dirty="0" smtClean="0"/>
              <a:t>Real-World applications of curriculum to AERO Academy students</a:t>
            </a:r>
          </a:p>
          <a:p>
            <a:r>
              <a:rPr lang="en-US" dirty="0" smtClean="0"/>
              <a:t>Exposure of AERO students, Porterville High School, and PUSD to industry</a:t>
            </a:r>
          </a:p>
          <a:p>
            <a:r>
              <a:rPr lang="en-US" dirty="0" smtClean="0"/>
              <a:t>Students build personal and professional relationships, add to 21</a:t>
            </a:r>
            <a:r>
              <a:rPr lang="en-US" baseline="30000" dirty="0" smtClean="0"/>
              <a:t>st</a:t>
            </a:r>
            <a:r>
              <a:rPr lang="en-US" dirty="0" smtClean="0"/>
              <a:t> Century skillset</a:t>
            </a:r>
            <a:endParaRPr lang="en-US" dirty="0"/>
          </a:p>
        </p:txBody>
      </p:sp>
    </p:spTree>
    <p:extLst>
      <p:ext uri="{BB962C8B-B14F-4D97-AF65-F5344CB8AC3E}">
        <p14:creationId xmlns="" xmlns:p14="http://schemas.microsoft.com/office/powerpoint/2010/main" val="333974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Sunpower</a:t>
            </a:r>
            <a:r>
              <a:rPr lang="en-US" dirty="0" smtClean="0"/>
              <a:t> Corporation</a:t>
            </a:r>
            <a:endParaRPr lang="en-US" dirty="0"/>
          </a:p>
        </p:txBody>
      </p:sp>
      <p:sp>
        <p:nvSpPr>
          <p:cNvPr id="3" name="Content Placeholder 2"/>
          <p:cNvSpPr>
            <a:spLocks noGrp="1"/>
          </p:cNvSpPr>
          <p:nvPr>
            <p:ph idx="1"/>
          </p:nvPr>
        </p:nvSpPr>
        <p:spPr>
          <a:xfrm>
            <a:off x="457200" y="1676400"/>
            <a:ext cx="8229600" cy="4525963"/>
          </a:xfrm>
        </p:spPr>
        <p:txBody>
          <a:bodyPr/>
          <a:lstStyle/>
          <a:p>
            <a:r>
              <a:rPr lang="en-US" sz="2800" dirty="0" smtClean="0"/>
              <a:t>PUSD partnered with </a:t>
            </a:r>
            <a:r>
              <a:rPr lang="en-US" sz="2800" dirty="0" err="1" smtClean="0"/>
              <a:t>Sunpower</a:t>
            </a:r>
            <a:r>
              <a:rPr lang="en-US" sz="2800" dirty="0" smtClean="0"/>
              <a:t> and installed a 7.3 MW Solar system in 2012 at our high school/adult school campuses, 693 KW on the PHS Campus</a:t>
            </a:r>
          </a:p>
          <a:p>
            <a:r>
              <a:rPr lang="en-US" sz="2800" dirty="0" smtClean="0"/>
              <a:t>AERO had partnered and developed with </a:t>
            </a:r>
            <a:r>
              <a:rPr lang="en-US" sz="2800" dirty="0" err="1" smtClean="0"/>
              <a:t>Sunpower</a:t>
            </a:r>
            <a:r>
              <a:rPr lang="en-US" sz="2800" dirty="0" smtClean="0"/>
              <a:t> a Summer Solar Camp for internship opportunities for AERO students</a:t>
            </a:r>
          </a:p>
          <a:p>
            <a:r>
              <a:rPr lang="en-US" sz="2800" dirty="0" err="1" smtClean="0"/>
              <a:t>Sunpower</a:t>
            </a:r>
            <a:r>
              <a:rPr lang="en-US" sz="2800" dirty="0" smtClean="0"/>
              <a:t> has made information and technology available to our students in the classroom.</a:t>
            </a:r>
            <a:endParaRPr lang="en-US" sz="2800" dirty="0"/>
          </a:p>
        </p:txBody>
      </p:sp>
    </p:spTree>
    <p:extLst>
      <p:ext uri="{BB962C8B-B14F-4D97-AF65-F5344CB8AC3E}">
        <p14:creationId xmlns="" xmlns:p14="http://schemas.microsoft.com/office/powerpoint/2010/main" val="3293216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dirty="0" smtClean="0"/>
              <a:t>We LOVE </a:t>
            </a:r>
            <a:r>
              <a:rPr lang="en-US" dirty="0" err="1" smtClean="0"/>
              <a:t>Sunpower</a:t>
            </a:r>
            <a:r>
              <a:rPr lang="en-US" dirty="0" smtClean="0"/>
              <a:t>!</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E:\business partner pics\business partner pictures 05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600200"/>
            <a:ext cx="8229600"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51849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lstStyle/>
          <a:p>
            <a:r>
              <a:rPr lang="en-US" sz="2800" dirty="0" smtClean="0"/>
              <a:t>PUSD Summer Solar Summer Camp Installation tour at Harmony Magnet Academy Campus</a:t>
            </a:r>
            <a:endParaRPr lang="en-US" sz="2800" dirty="0"/>
          </a:p>
        </p:txBody>
      </p:sp>
      <p:pic>
        <p:nvPicPr>
          <p:cNvPr id="4098"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0" y="2209800"/>
            <a:ext cx="6034617"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992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Team Presentations</a:t>
            </a:r>
            <a:endParaRPr lang="en-US" dirty="0"/>
          </a:p>
        </p:txBody>
      </p:sp>
      <p:sp>
        <p:nvSpPr>
          <p:cNvPr id="3" name="Content Placeholder 2"/>
          <p:cNvSpPr>
            <a:spLocks noGrp="1"/>
          </p:cNvSpPr>
          <p:nvPr>
            <p:ph idx="1"/>
          </p:nvPr>
        </p:nvSpPr>
        <p:spPr/>
        <p:txBody>
          <a:bodyPr/>
          <a:lstStyle/>
          <a:p>
            <a:endParaRPr lang="en-US" dirty="0"/>
          </a:p>
        </p:txBody>
      </p:sp>
      <p:pic>
        <p:nvPicPr>
          <p:cNvPr id="5123" name="Picture 3" descr="E:\business partner pics\business partner pictures 00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371600"/>
            <a:ext cx="8305800" cy="4800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80863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919</TotalTime>
  <Words>1083</Words>
  <Application>Microsoft Office PowerPoint</Application>
  <PresentationFormat>On-screen Show (4:3)</PresentationFormat>
  <Paragraphs>142</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Industry Partners for Green Academy Programs</vt:lpstr>
      <vt:lpstr>About the Porterville High School AERO Academy</vt:lpstr>
      <vt:lpstr>AERO Academy Mission Statement</vt:lpstr>
      <vt:lpstr>Porterville High School AERO Academy-Industry Partners</vt:lpstr>
      <vt:lpstr>Benefits of Industry Partners</vt:lpstr>
      <vt:lpstr>Sunpower Corporation</vt:lpstr>
      <vt:lpstr>We LOVE Sunpower!</vt:lpstr>
      <vt:lpstr>PUSD Summer Solar Summer Camp Installation tour at Harmony Magnet Academy Campus</vt:lpstr>
      <vt:lpstr>Student Team Presentations</vt:lpstr>
      <vt:lpstr>Student Team Presentations</vt:lpstr>
      <vt:lpstr>City of Porterville</vt:lpstr>
      <vt:lpstr>COP/SCE Solar Farm</vt:lpstr>
      <vt:lpstr>COP/SCE Solar Farm</vt:lpstr>
      <vt:lpstr>City of Porterville-Police Training Facility</vt:lpstr>
      <vt:lpstr>Wells Fargo</vt:lpstr>
      <vt:lpstr>Wells Fargo-Donation house</vt:lpstr>
      <vt:lpstr>Wells Fargo-Donation house</vt:lpstr>
      <vt:lpstr>Wells Fargo-Donation house</vt:lpstr>
      <vt:lpstr>Emerald Energy</vt:lpstr>
      <vt:lpstr>Emerald Energy-MegaFlora tree</vt:lpstr>
      <vt:lpstr>Emerald Energy-MegaFlora Tree</vt:lpstr>
      <vt:lpstr>Emerald Energy-Mega Flora Tree</vt:lpstr>
      <vt:lpstr>GRID Alternatives</vt:lpstr>
      <vt:lpstr>GRID Alternatives-Fall Semester 2013 Installation</vt:lpstr>
      <vt:lpstr>GRID Installation-Fall 2013</vt:lpstr>
      <vt:lpstr>GRID Installation-Fall 2013</vt:lpstr>
      <vt:lpstr>GRID Installation-Fall 2013</vt:lpstr>
      <vt:lpstr>GRID Installation-Fall 2013</vt:lpstr>
      <vt:lpstr>How we started with Grid Alternatives</vt:lpstr>
      <vt:lpstr>May 2011 Spring Installation Porterville</vt:lpstr>
      <vt:lpstr>       </vt:lpstr>
      <vt:lpstr>Indoor Solar Lab</vt:lpstr>
      <vt:lpstr>Southern CA Edison</vt:lpstr>
      <vt:lpstr>Outdoor Solar Lab</vt:lpstr>
      <vt:lpstr>AERO Solar Farm</vt:lpstr>
      <vt:lpstr>Circle J Norris Ranch</vt:lpstr>
      <vt:lpstr>Circle J Norris ranch</vt:lpstr>
      <vt:lpstr>Circle J Norris Ranch</vt:lpstr>
      <vt:lpstr>Circle J Norris Ranch</vt:lpstr>
      <vt:lpstr>Circle J Norris Ranch</vt:lpstr>
      <vt:lpstr>Porterville Museum Senior Project November 2011</vt:lpstr>
      <vt:lpstr>Porterville High School Alternative Energy Resource Occupations (AERO) CPA “Green” Academy</vt:lpstr>
      <vt:lpstr>Teach Safety</vt:lpstr>
      <vt:lpstr>OSHA-10 Subject Areas</vt:lpstr>
      <vt:lpstr>Teach Billable Hours</vt:lpstr>
    </vt:vector>
  </TitlesOfParts>
  <Company>PUSD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out of the Classroom and Onto the job!</dc:title>
  <dc:creator>Administrator</dc:creator>
  <cp:lastModifiedBy>I love Tina</cp:lastModifiedBy>
  <cp:revision>40</cp:revision>
  <dcterms:created xsi:type="dcterms:W3CDTF">2012-01-31T20:48:43Z</dcterms:created>
  <dcterms:modified xsi:type="dcterms:W3CDTF">2013-03-11T03:01:01Z</dcterms:modified>
</cp:coreProperties>
</file>